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2" r:id="rId2"/>
    <p:sldId id="257" r:id="rId3"/>
    <p:sldId id="270" r:id="rId4"/>
    <p:sldId id="319" r:id="rId5"/>
    <p:sldId id="316" r:id="rId6"/>
    <p:sldId id="298" r:id="rId7"/>
    <p:sldId id="300" r:id="rId8"/>
    <p:sldId id="310" r:id="rId9"/>
    <p:sldId id="320" r:id="rId10"/>
    <p:sldId id="321" r:id="rId11"/>
    <p:sldId id="322" r:id="rId12"/>
    <p:sldId id="263" r:id="rId13"/>
    <p:sldId id="264" r:id="rId14"/>
    <p:sldId id="265" r:id="rId15"/>
    <p:sldId id="314" r:id="rId16"/>
    <p:sldId id="287" r:id="rId17"/>
    <p:sldId id="296" r:id="rId18"/>
    <p:sldId id="26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CC"/>
    <a:srgbClr val="006600"/>
    <a:srgbClr val="FFCCFF"/>
    <a:srgbClr val="CCCCFF"/>
    <a:srgbClr val="6600CC"/>
    <a:srgbClr val="0000FF"/>
    <a:srgbClr val="99CCFF"/>
    <a:srgbClr val="6666FF"/>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9/16/2015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9/16/2015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9/16/2015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9/16/2015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9/16/2015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9/16/2015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9/16/2015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9/16/2015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9/16/2015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5.gif"/><Relationship Id="rId1" Type="http://schemas.openxmlformats.org/officeDocument/2006/relationships/slideLayout" Target="../slideLayouts/slideLayout2.xml"/><Relationship Id="rId4" Type="http://schemas.openxmlformats.org/officeDocument/2006/relationships/image" Target="../media/image27.gi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gradFill flip="none" rotWithShape="1">
            <a:gsLst>
              <a:gs pos="0">
                <a:srgbClr val="6600CC"/>
              </a:gs>
              <a:gs pos="50000">
                <a:schemeClr val="bg1"/>
              </a:gs>
              <a:gs pos="92000">
                <a:srgbClr val="0000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4648200"/>
            <a:ext cx="9144000" cy="2209800"/>
          </a:xfrm>
          <a:prstGeom prst="rect">
            <a:avLst/>
          </a:prstGeom>
          <a:gradFill flip="none" rotWithShape="1">
            <a:gsLst>
              <a:gs pos="0">
                <a:srgbClr val="CCCCFF"/>
              </a:gs>
              <a:gs pos="50000">
                <a:schemeClr val="bg1"/>
              </a:gs>
              <a:gs pos="92000">
                <a:srgbClr val="CC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- 4</a:t>
            </a:r>
          </a:p>
        </p:txBody>
      </p:sp>
      <p:sp>
        <p:nvSpPr>
          <p:cNvPr id="8" name="Title 1"/>
          <p:cNvSpPr txBox="1">
            <a:spLocks/>
          </p:cNvSpPr>
          <p:nvPr/>
        </p:nvSpPr>
        <p:spPr>
          <a:xfrm>
            <a:off x="304800" y="5181600"/>
            <a:ext cx="8534400" cy="9906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STREAMS OF LIFE</a:t>
            </a:r>
            <a:endPar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4</a:t>
            </a:r>
          </a:p>
        </p:txBody>
      </p:sp>
      <p:pic>
        <p:nvPicPr>
          <p:cNvPr id="3" name="Picture 2" descr="C:\Users\user\Desktop\Bitmap in Backup_of_COVER 1,2,3,4.cdr.jpg"/>
          <p:cNvPicPr>
            <a:picLocks noChangeAspect="1" noChangeArrowheads="1"/>
          </p:cNvPicPr>
          <p:nvPr/>
        </p:nvPicPr>
        <p:blipFill>
          <a:blip r:embed="rId2" cstate="print"/>
          <a:srcRect/>
          <a:stretch>
            <a:fillRect/>
          </a:stretch>
        </p:blipFill>
        <p:spPr bwMode="auto">
          <a:xfrm>
            <a:off x="2057400" y="-1"/>
            <a:ext cx="5029200" cy="5204359"/>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9220" name="Picture 4" descr="C:\Users\user\Desktop\prayer_by_arius_xanatos-d3d7pul.jpg"/>
          <p:cNvPicPr>
            <a:picLocks noChangeAspect="1" noChangeArrowheads="1"/>
          </p:cNvPicPr>
          <p:nvPr/>
        </p:nvPicPr>
        <p:blipFill>
          <a:blip r:embed="rId3" cstate="print"/>
          <a:srcRect/>
          <a:stretch>
            <a:fillRect/>
          </a:stretch>
        </p:blipFill>
        <p:spPr bwMode="auto">
          <a:xfrm>
            <a:off x="-1" y="0"/>
            <a:ext cx="6400801" cy="3505200"/>
          </a:xfrm>
          <a:prstGeom prst="rect">
            <a:avLst/>
          </a:prstGeom>
          <a:noFill/>
        </p:spPr>
      </p:pic>
      <p:pic>
        <p:nvPicPr>
          <p:cNvPr id="9219" name="Picture 3" descr="C:\Users\user\Desktop\06 personal prayer.jpg"/>
          <p:cNvPicPr>
            <a:picLocks noChangeAspect="1" noChangeArrowheads="1"/>
          </p:cNvPicPr>
          <p:nvPr/>
        </p:nvPicPr>
        <p:blipFill>
          <a:blip r:embed="rId4" cstate="print"/>
          <a:srcRect/>
          <a:stretch>
            <a:fillRect/>
          </a:stretch>
        </p:blipFill>
        <p:spPr bwMode="auto">
          <a:xfrm>
            <a:off x="6400800" y="0"/>
            <a:ext cx="2743200" cy="3511296"/>
          </a:xfrm>
          <a:prstGeom prst="rect">
            <a:avLst/>
          </a:prstGeom>
          <a:noFill/>
        </p:spPr>
      </p:pic>
      <p:sp>
        <p:nvSpPr>
          <p:cNvPr id="8" name="Rounded Rectangle 7"/>
          <p:cNvSpPr/>
          <p:nvPr/>
        </p:nvSpPr>
        <p:spPr>
          <a:xfrm>
            <a:off x="152400" y="3505200"/>
            <a:ext cx="8839200" cy="3200400"/>
          </a:xfrm>
          <a:prstGeom prst="roundRect">
            <a:avLst>
              <a:gd name="adj" fmla="val 3555"/>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FF"/>
                </a:solidFill>
                <a:latin typeface="Arial" pitchFamily="34" charset="0"/>
                <a:cs typeface="Arial" pitchFamily="34" charset="0"/>
              </a:rPr>
              <a:t>Personal Prayer</a:t>
            </a:r>
          </a:p>
          <a:p>
            <a:pPr algn="ctr"/>
            <a:r>
              <a:rPr lang="en-US" sz="3500" b="1" dirty="0">
                <a:solidFill>
                  <a:srgbClr val="FF00FF"/>
                </a:solidFill>
                <a:latin typeface="Arial" pitchFamily="34" charset="0"/>
                <a:cs typeface="Arial" pitchFamily="34" charset="0"/>
              </a:rPr>
              <a:t>	</a:t>
            </a:r>
          </a:p>
          <a:p>
            <a:pPr algn="just"/>
            <a:r>
              <a:rPr lang="en-US" sz="2500" dirty="0">
                <a:solidFill>
                  <a:schemeClr val="tx1"/>
                </a:solidFill>
                <a:latin typeface="Arial" pitchFamily="34" charset="0"/>
                <a:cs typeface="Arial" pitchFamily="34" charset="0"/>
              </a:rPr>
              <a:t>	Personal prayer is the prayer that a single individual offers to God, All alone. We can pray alone, early in the morning, when we get up and before we go to bed, We can have personal prayer also in times of joy and sorrow, in our difficulties and struggles, sufferings and needs.</a:t>
            </a:r>
            <a:endParaRPr lang="en-US" sz="2500" dirty="0">
              <a:solidFill>
                <a:srgbClr val="FF00FF"/>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152400" y="152400"/>
            <a:ext cx="8839200" cy="6553200"/>
          </a:xfrm>
          <a:prstGeom prst="roundRect">
            <a:avLst>
              <a:gd name="adj" fmla="val 3555"/>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FF"/>
                </a:solidFill>
                <a:latin typeface="Arial" pitchFamily="34" charset="0"/>
                <a:cs typeface="Arial" pitchFamily="34" charset="0"/>
              </a:rPr>
              <a:t>Fruits of Prayer</a:t>
            </a:r>
          </a:p>
          <a:p>
            <a:pPr algn="ctr"/>
            <a:r>
              <a:rPr lang="en-US" sz="3500" b="1" dirty="0">
                <a:solidFill>
                  <a:srgbClr val="FF00FF"/>
                </a:solidFill>
                <a:latin typeface="Arial" pitchFamily="34" charset="0"/>
                <a:cs typeface="Arial" pitchFamily="34" charset="0"/>
              </a:rPr>
              <a:t>	</a:t>
            </a:r>
          </a:p>
          <a:p>
            <a:pPr algn="just"/>
            <a:r>
              <a:rPr lang="en-US" sz="2500" dirty="0">
                <a:solidFill>
                  <a:schemeClr val="tx1"/>
                </a:solidFill>
                <a:latin typeface="Arial" pitchFamily="34" charset="0"/>
                <a:cs typeface="Arial" pitchFamily="34" charset="0"/>
              </a:rPr>
              <a:t>	</a:t>
            </a:r>
            <a:r>
              <a:rPr lang="en-US" sz="2500" dirty="0">
                <a:solidFill>
                  <a:srgbClr val="00B0F0"/>
                </a:solidFill>
                <a:latin typeface="Arial" pitchFamily="34" charset="0"/>
                <a:cs typeface="Arial" pitchFamily="34" charset="0"/>
              </a:rPr>
              <a:t>We get divine power and blessing in prayer. Jesus spoke of the fruits of prayer: </a:t>
            </a:r>
            <a:r>
              <a:rPr lang="en-US" sz="2500" dirty="0">
                <a:solidFill>
                  <a:srgbClr val="FF0000"/>
                </a:solidFill>
                <a:latin typeface="Arial" pitchFamily="34" charset="0"/>
                <a:cs typeface="Arial" pitchFamily="34" charset="0"/>
              </a:rPr>
              <a:t>Ask and you shall receive, seek and you shall find, knock and it shall be opened </a:t>
            </a:r>
            <a:r>
              <a:rPr lang="en-US" sz="2500" dirty="0">
                <a:solidFill>
                  <a:schemeClr val="tx1"/>
                </a:solidFill>
                <a:latin typeface="Arial" pitchFamily="34" charset="0"/>
                <a:cs typeface="Arial" pitchFamily="34" charset="0"/>
              </a:rPr>
              <a:t>(Luke 11:10) Jesus also said again: How much more will he give his Holy Spirit to those ask my Father (Luke 11:13).</a:t>
            </a:r>
          </a:p>
          <a:p>
            <a:pPr algn="just"/>
            <a:endParaRPr lang="en-US" sz="2500" dirty="0">
              <a:solidFill>
                <a:schemeClr val="tx1"/>
              </a:solidFill>
              <a:latin typeface="Arial" pitchFamily="34" charset="0"/>
              <a:cs typeface="Arial" pitchFamily="34" charset="0"/>
            </a:endParaRPr>
          </a:p>
          <a:p>
            <a:pPr algn="just"/>
            <a:r>
              <a:rPr lang="en-US" sz="2500" dirty="0">
                <a:solidFill>
                  <a:schemeClr val="tx1"/>
                </a:solidFill>
                <a:latin typeface="Arial" pitchFamily="34" charset="0"/>
                <a:cs typeface="Arial" pitchFamily="34" charset="0"/>
              </a:rPr>
              <a:t>	The grace that we obtain in prayer strengthens us to overcome temptations and to do good. Hence Jesus said to his disciples “ Pray vigilantly so that you may not fall into temptations”. We need a lot of strength to lead a true Christian life. Let us strive to empower ourselves with prayer and thus lead a life pleasing Jesus.</a:t>
            </a:r>
            <a:endParaRPr lang="en-US" sz="2500" dirty="0">
              <a:solidFill>
                <a:srgbClr val="00B0F0"/>
              </a:solidFill>
              <a:latin typeface="Arial" pitchFamily="34" charset="0"/>
              <a:cs typeface="Arial" pitchFamily="34" charset="0"/>
            </a:endParaRPr>
          </a:p>
        </p:txBody>
      </p:sp>
      <p:pic>
        <p:nvPicPr>
          <p:cNvPr id="10242" name="Picture 2" descr="C:\Users\user\Desktop\RH-JesusTeachesDisciplesToPray_DSC_0159.jpg"/>
          <p:cNvPicPr>
            <a:picLocks noChangeAspect="1" noChangeArrowheads="1"/>
          </p:cNvPicPr>
          <p:nvPr/>
        </p:nvPicPr>
        <p:blipFill>
          <a:blip r:embed="rId3" cstate="print"/>
          <a:srcRect/>
          <a:stretch>
            <a:fillRect/>
          </a:stretch>
        </p:blipFill>
        <p:spPr bwMode="auto">
          <a:xfrm>
            <a:off x="304800" y="304800"/>
            <a:ext cx="1905000" cy="1299633"/>
          </a:xfrm>
          <a:prstGeom prst="roundRect">
            <a:avLst>
              <a:gd name="adj" fmla="val 10433"/>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0"/>
            <a:ext cx="8991600" cy="2362200"/>
          </a:xfrm>
          <a:prstGeom prst="roundRect">
            <a:avLst>
              <a:gd name="adj" fmla="val 50000"/>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09800" y="2971800"/>
            <a:ext cx="4648200" cy="1066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3048000"/>
            <a:ext cx="7315200" cy="838200"/>
          </a:xfrm>
        </p:spPr>
        <p:txBody>
          <a:bodyPr>
            <a:normAutofit/>
          </a:bodyPr>
          <a:lstStyle/>
          <a:p>
            <a:pPr algn="ctr"/>
            <a:r>
              <a:rPr lang="en-US" sz="3500" cap="none" dirty="0">
                <a:solidFill>
                  <a:srgbClr val="FF0000"/>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304800" y="4495800"/>
            <a:ext cx="8534400" cy="990600"/>
          </a:xfrm>
        </p:spPr>
        <p:txBody>
          <a:bodyPr>
            <a:noAutofit/>
          </a:bodyPr>
          <a:lstStyle/>
          <a:p>
            <a:pPr algn="ctr">
              <a:buNone/>
            </a:pPr>
            <a:r>
              <a:rPr lang="en-US" sz="2500" dirty="0">
                <a:solidFill>
                  <a:srgbClr val="00B0F0"/>
                </a:solidFill>
                <a:latin typeface="Arial" pitchFamily="34" charset="0"/>
                <a:cs typeface="Arial" pitchFamily="34" charset="0"/>
              </a:rPr>
              <a:t>O Jesus you who taught the disciples to pray,</a:t>
            </a:r>
          </a:p>
          <a:p>
            <a:pPr algn="ctr">
              <a:buNone/>
            </a:pPr>
            <a:r>
              <a:rPr lang="en-US" sz="2500" dirty="0">
                <a:solidFill>
                  <a:srgbClr val="00B0F0"/>
                </a:solidFill>
                <a:latin typeface="Arial" pitchFamily="34" charset="0"/>
                <a:cs typeface="Arial" pitchFamily="34" charset="0"/>
              </a:rPr>
              <a:t>Each us also to pray in all circumstances of life.</a:t>
            </a:r>
          </a:p>
        </p:txBody>
      </p:sp>
      <p:pic>
        <p:nvPicPr>
          <p:cNvPr id="6146" name="Picture 2" descr="I:\CLASS 8\5.png"/>
          <p:cNvPicPr>
            <a:picLocks noChangeAspect="1" noChangeArrowheads="1"/>
          </p:cNvPicPr>
          <p:nvPr/>
        </p:nvPicPr>
        <p:blipFill>
          <a:blip r:embed="rId3" cstate="print"/>
          <a:srcRect/>
          <a:stretch>
            <a:fillRect/>
          </a:stretch>
        </p:blipFill>
        <p:spPr bwMode="auto">
          <a:xfrm>
            <a:off x="1144587" y="381000"/>
            <a:ext cx="2513013" cy="2513013"/>
          </a:xfrm>
          <a:prstGeom prst="rect">
            <a:avLst/>
          </a:prstGeom>
          <a:noFill/>
        </p:spPr>
      </p:pic>
      <p:pic>
        <p:nvPicPr>
          <p:cNvPr id="6147" name="Picture 3" descr="I:\CLASS 8\6.png"/>
          <p:cNvPicPr>
            <a:picLocks noChangeAspect="1" noChangeArrowheads="1"/>
          </p:cNvPicPr>
          <p:nvPr/>
        </p:nvPicPr>
        <p:blipFill>
          <a:blip r:embed="rId4" cstate="print"/>
          <a:srcRect/>
          <a:stretch>
            <a:fillRect/>
          </a:stretch>
        </p:blipFill>
        <p:spPr bwMode="auto">
          <a:xfrm flipH="1">
            <a:off x="5486400" y="381000"/>
            <a:ext cx="2513012" cy="251301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C:\Users\user\Desktop\KcjK776cq.jpeg"/>
          <p:cNvPicPr>
            <a:picLocks noChangeAspect="1" noChangeArrowheads="1"/>
          </p:cNvPicPr>
          <p:nvPr/>
        </p:nvPicPr>
        <p:blipFill>
          <a:blip r:embed="rId3" cstate="print"/>
          <a:srcRect/>
          <a:stretch>
            <a:fillRect/>
          </a:stretch>
        </p:blipFill>
        <p:spPr bwMode="auto">
          <a:xfrm>
            <a:off x="0" y="4114800"/>
            <a:ext cx="9144000" cy="2596112"/>
          </a:xfrm>
          <a:prstGeom prst="rect">
            <a:avLst/>
          </a:prstGeom>
          <a:noFill/>
        </p:spPr>
      </p:pic>
      <p:sp>
        <p:nvSpPr>
          <p:cNvPr id="6" name="Rounded Rectangle 5"/>
          <p:cNvSpPr/>
          <p:nvPr/>
        </p:nvSpPr>
        <p:spPr>
          <a:xfrm>
            <a:off x="76200" y="304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3810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A Word of God to remember</a:t>
            </a:r>
          </a:p>
        </p:txBody>
      </p:sp>
      <p:sp>
        <p:nvSpPr>
          <p:cNvPr id="8" name="Rounded Rectangle 7"/>
          <p:cNvSpPr/>
          <p:nvPr/>
        </p:nvSpPr>
        <p:spPr>
          <a:xfrm>
            <a:off x="76200" y="1600200"/>
            <a:ext cx="8991600" cy="2209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1371600"/>
            <a:ext cx="8839200" cy="2514600"/>
          </a:xfrm>
          <a:prstGeom prst="rect">
            <a:avLst/>
          </a:prstGeom>
        </p:spPr>
        <p:txBody>
          <a:bodyPr vert="horz" anchor="ctr">
            <a:normAutofit lnSpcReduction="10000"/>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 Ask and you shall receive,</a:t>
            </a:r>
            <a:r>
              <a:rPr kumimoji="0" lang="en-US" sz="3200" b="0" i="0" u="none" strike="noStrike" kern="1200" cap="none" spc="0" normalizeH="0" noProof="0" dirty="0">
                <a:ln>
                  <a:noFill/>
                </a:ln>
                <a:solidFill>
                  <a:srgbClr val="FF00FF"/>
                </a:solidFill>
                <a:effectLst/>
                <a:uLnTx/>
                <a:uFillTx/>
                <a:latin typeface="Arial" pitchFamily="34" charset="0"/>
                <a:ea typeface="+mj-ea"/>
                <a:cs typeface="Arial" pitchFamily="34" charset="0"/>
              </a:rPr>
              <a:t> seek and you shall find, knock and it shall be opened” </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000" baseline="0" dirty="0">
                <a:latin typeface="Arial" pitchFamily="34" charset="0"/>
                <a:ea typeface="+mj-ea"/>
                <a:cs typeface="Arial" pitchFamily="34" charset="0"/>
              </a:rPr>
              <a:t>(Luke 11:10</a:t>
            </a:r>
            <a:r>
              <a:rPr lang="en-US" sz="3000" dirty="0">
                <a:latin typeface="Arial" pitchFamily="34" charset="0"/>
                <a:ea typeface="+mj-ea"/>
                <a:cs typeface="Arial" pitchFamily="34" charset="0"/>
              </a:rPr>
              <a:t>).</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32-Point Star 7"/>
          <p:cNvSpPr/>
          <p:nvPr/>
        </p:nvSpPr>
        <p:spPr>
          <a:xfrm>
            <a:off x="4876800" y="609600"/>
            <a:ext cx="4038600" cy="4038600"/>
          </a:xfrm>
          <a:prstGeom prst="star32">
            <a:avLst>
              <a:gd name="adj" fmla="val 22024"/>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1828800"/>
            <a:ext cx="8610600" cy="3124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rmAutofit fontScale="90000"/>
          </a:bodyPr>
          <a:lstStyle/>
          <a:p>
            <a:pPr algn="ctr"/>
            <a:r>
              <a:rPr lang="en-US" sz="3500" cap="none" dirty="0">
                <a:solidFill>
                  <a:srgbClr val="FF00FF"/>
                </a:solidFill>
                <a:effectLst/>
                <a:latin typeface="Cooper Std Black" pitchFamily="18" charset="0"/>
                <a:cs typeface="Times New Roman" pitchFamily="18" charset="0"/>
              </a:rPr>
              <a:t>Let us read the</a:t>
            </a:r>
            <a:br>
              <a:rPr lang="en-US" sz="3500" cap="none" dirty="0">
                <a:solidFill>
                  <a:srgbClr val="FF00FF"/>
                </a:solidFill>
                <a:effectLst/>
                <a:latin typeface="Cooper Std Black" pitchFamily="18" charset="0"/>
                <a:cs typeface="Times New Roman" pitchFamily="18" charset="0"/>
              </a:rPr>
            </a:br>
            <a:r>
              <a:rPr lang="en-US" sz="3500" cap="none" dirty="0">
                <a:solidFill>
                  <a:srgbClr val="FF00FF"/>
                </a:solidFill>
                <a:effectLst/>
                <a:latin typeface="Cooper Std Black" pitchFamily="18" charset="0"/>
                <a:cs typeface="Times New Roman" pitchFamily="18" charset="0"/>
              </a:rPr>
              <a:t>Word of God with devotion</a:t>
            </a:r>
          </a:p>
        </p:txBody>
      </p:sp>
      <p:sp>
        <p:nvSpPr>
          <p:cNvPr id="5" name="Content Placeholder 2"/>
          <p:cNvSpPr>
            <a:spLocks noGrp="1"/>
          </p:cNvSpPr>
          <p:nvPr>
            <p:ph idx="1"/>
          </p:nvPr>
        </p:nvSpPr>
        <p:spPr>
          <a:xfrm>
            <a:off x="914400" y="3810000"/>
            <a:ext cx="7315200" cy="609600"/>
          </a:xfrm>
        </p:spPr>
        <p:txBody>
          <a:bodyPr>
            <a:noAutofit/>
          </a:bodyPr>
          <a:lstStyle/>
          <a:p>
            <a:pPr algn="ctr">
              <a:buNone/>
            </a:pPr>
            <a:r>
              <a:rPr lang="en-US" sz="2500" dirty="0">
                <a:solidFill>
                  <a:schemeClr val="tx1"/>
                </a:solidFill>
                <a:latin typeface="Arial" pitchFamily="34" charset="0"/>
                <a:cs typeface="Arial" pitchFamily="34" charset="0"/>
              </a:rPr>
              <a:t>(Luke 11: 1-13)</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17526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18288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My decision</a:t>
            </a:r>
          </a:p>
        </p:txBody>
      </p:sp>
      <p:sp>
        <p:nvSpPr>
          <p:cNvPr id="8" name="Rounded Rectangle 7"/>
          <p:cNvSpPr/>
          <p:nvPr/>
        </p:nvSpPr>
        <p:spPr>
          <a:xfrm>
            <a:off x="76200" y="2971800"/>
            <a:ext cx="8991600" cy="2286000"/>
          </a:xfrm>
          <a:prstGeom prst="roundRect">
            <a:avLst>
              <a:gd name="adj" fmla="val 378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152400" y="2971800"/>
            <a:ext cx="8763000" cy="2057400"/>
          </a:xfrm>
          <a:prstGeom prst="rect">
            <a:avLst/>
          </a:prstGeom>
        </p:spPr>
        <p:txBody>
          <a:bodyPr vert="horz" anchor="ctr">
            <a:normAutofit/>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Daily, I will pray personally to God when I get up in the morning and before I go to bed</a:t>
            </a:r>
            <a:r>
              <a:rPr lang="en-US" sz="3000" dirty="0">
                <a:solidFill>
                  <a:srgbClr val="FF00FF"/>
                </a:solidFill>
                <a:latin typeface="Arial" pitchFamily="34" charset="0"/>
                <a:ea typeface="+mj-ea"/>
                <a:cs typeface="Arial" pitchFamily="34" charset="0"/>
              </a:rPr>
              <a:t>.</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685800"/>
            <a:ext cx="8991600" cy="5486400"/>
          </a:xfrm>
          <a:prstGeom prst="roundRect">
            <a:avLst>
              <a:gd name="adj" fmla="val 510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a:xfrm>
            <a:off x="0" y="990600"/>
            <a:ext cx="9144000" cy="685800"/>
          </a:xfrm>
        </p:spPr>
        <p:txBody>
          <a:bodyPr>
            <a:noAutofit/>
          </a:bodyPr>
          <a:lstStyle/>
          <a:p>
            <a:pPr algn="ctr"/>
            <a:r>
              <a:rPr lang="en-US" sz="3500" cap="none" dirty="0">
                <a:solidFill>
                  <a:srgbClr val="FF00FF"/>
                </a:solidFill>
                <a:effectLst/>
                <a:latin typeface="Cooper Std Black" pitchFamily="18" charset="0"/>
                <a:cs typeface="Times New Roman" pitchFamily="18" charset="0"/>
              </a:rPr>
              <a:t>Activity</a:t>
            </a:r>
          </a:p>
        </p:txBody>
      </p:sp>
      <p:sp>
        <p:nvSpPr>
          <p:cNvPr id="18" name="Title 1"/>
          <p:cNvSpPr txBox="1">
            <a:spLocks/>
          </p:cNvSpPr>
          <p:nvPr/>
        </p:nvSpPr>
        <p:spPr>
          <a:xfrm>
            <a:off x="152400" y="1600200"/>
            <a:ext cx="8839200" cy="1066800"/>
          </a:xfrm>
          <a:prstGeom prst="rect">
            <a:avLst/>
          </a:prstGeom>
          <a:ln>
            <a:noFill/>
          </a:ln>
        </p:spPr>
        <p:txBody>
          <a:bodyPr vert="horz" anchor="ctr">
            <a:noAutofit/>
          </a:bodyPr>
          <a:lstStyle/>
          <a:p>
            <a:pPr lvl="0" algn="ctr">
              <a:spcBef>
                <a:spcPct val="0"/>
              </a:spcBef>
              <a:defRPr/>
            </a:pPr>
            <a:r>
              <a:rPr lang="en-US" sz="2800" dirty="0">
                <a:latin typeface="Arial" pitchFamily="34" charset="0"/>
                <a:cs typeface="Arial" pitchFamily="34" charset="0"/>
              </a:rPr>
              <a:t>Write a short prayer before you begin your study.</a:t>
            </a:r>
          </a:p>
        </p:txBody>
      </p:sp>
      <p:sp>
        <p:nvSpPr>
          <p:cNvPr id="8" name="Title 1"/>
          <p:cNvSpPr txBox="1">
            <a:spLocks/>
          </p:cNvSpPr>
          <p:nvPr/>
        </p:nvSpPr>
        <p:spPr>
          <a:xfrm>
            <a:off x="609600" y="3429000"/>
            <a:ext cx="3429000" cy="1066800"/>
          </a:xfrm>
          <a:prstGeom prst="rect">
            <a:avLst/>
          </a:prstGeom>
          <a:ln>
            <a:noFill/>
          </a:ln>
        </p:spPr>
        <p:txBody>
          <a:bodyPr vert="horz" anchor="ctr">
            <a:noAutofit/>
          </a:bodyPr>
          <a:lstStyle/>
          <a:p>
            <a:pPr lvl="0" algn="ctr">
              <a:spcBef>
                <a:spcPct val="0"/>
              </a:spcBef>
              <a:defRPr/>
            </a:pPr>
            <a:endParaRPr lang="en-US" sz="2000" dirty="0">
              <a:solidFill>
                <a:srgbClr val="00B0F0"/>
              </a:solidFill>
              <a:latin typeface="Arial" pitchFamily="34" charset="0"/>
              <a:cs typeface="Arial" pitchFamily="34" charset="0"/>
            </a:endParaRPr>
          </a:p>
        </p:txBody>
      </p:sp>
      <p:pic>
        <p:nvPicPr>
          <p:cNvPr id="11266" name="Picture 2" descr="C:\Users\user\Desktop\image1.jpg"/>
          <p:cNvPicPr>
            <a:picLocks noChangeAspect="1" noChangeArrowheads="1"/>
          </p:cNvPicPr>
          <p:nvPr/>
        </p:nvPicPr>
        <p:blipFill>
          <a:blip r:embed="rId3" cstate="print"/>
          <a:srcRect/>
          <a:stretch>
            <a:fillRect/>
          </a:stretch>
        </p:blipFill>
        <p:spPr bwMode="auto">
          <a:xfrm>
            <a:off x="2909888" y="2762148"/>
            <a:ext cx="3262312" cy="3257652"/>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381000"/>
            <a:ext cx="9144000" cy="8382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810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1752600"/>
            <a:ext cx="8686800" cy="3810000"/>
          </a:xfrm>
        </p:spPr>
        <p:txBody>
          <a:bodyPr>
            <a:noAutofit/>
          </a:bodyPr>
          <a:lstStyle/>
          <a:p>
            <a:pPr marL="457200" indent="-457200" algn="just">
              <a:lnSpc>
                <a:spcPct val="160000"/>
              </a:lnSpc>
              <a:buNone/>
            </a:pPr>
            <a:r>
              <a:rPr lang="en-US" sz="2500" dirty="0">
                <a:solidFill>
                  <a:schemeClr val="tx1"/>
                </a:solidFill>
                <a:latin typeface="Arial" pitchFamily="34" charset="0"/>
                <a:cs typeface="Arial" pitchFamily="34" charset="0"/>
              </a:rPr>
              <a:t>1.	What is prayer?</a:t>
            </a:r>
          </a:p>
          <a:p>
            <a:pPr marL="457200" indent="-457200">
              <a:lnSpc>
                <a:spcPct val="160000"/>
              </a:lnSpc>
              <a:buNone/>
            </a:pPr>
            <a:r>
              <a:rPr lang="en-US" sz="2500" dirty="0">
                <a:solidFill>
                  <a:schemeClr val="tx1"/>
                </a:solidFill>
                <a:latin typeface="Arial" pitchFamily="34" charset="0"/>
                <a:cs typeface="Arial" pitchFamily="34" charset="0"/>
              </a:rPr>
              <a:t>2.	What are the aspects of prayer?</a:t>
            </a:r>
          </a:p>
          <a:p>
            <a:pPr marL="457200" indent="-457200" algn="just">
              <a:lnSpc>
                <a:spcPct val="160000"/>
              </a:lnSpc>
              <a:buNone/>
            </a:pPr>
            <a:r>
              <a:rPr lang="en-US" sz="2500" dirty="0">
                <a:solidFill>
                  <a:schemeClr val="tx1"/>
                </a:solidFill>
                <a:latin typeface="Arial" pitchFamily="34" charset="0"/>
                <a:cs typeface="Arial" pitchFamily="34" charset="0"/>
              </a:rPr>
              <a:t>3.	 What are the fruits of prayer?</a:t>
            </a:r>
          </a:p>
          <a:p>
            <a:pPr marL="457200" indent="-457200">
              <a:lnSpc>
                <a:spcPct val="160000"/>
              </a:lnSpc>
              <a:buNone/>
            </a:pPr>
            <a:r>
              <a:rPr lang="en-US" sz="2500" dirty="0">
                <a:solidFill>
                  <a:schemeClr val="tx1"/>
                </a:solidFill>
                <a:latin typeface="Arial" pitchFamily="34" charset="0"/>
                <a:cs typeface="Arial" pitchFamily="34" charset="0"/>
              </a:rPr>
              <a:t>4.	How does the grace from prayer help us in our Christian life?</a:t>
            </a:r>
          </a:p>
        </p:txBody>
      </p:sp>
      <p:sp>
        <p:nvSpPr>
          <p:cNvPr id="11" name="Rectangle 10"/>
          <p:cNvSpPr/>
          <p:nvPr/>
        </p:nvSpPr>
        <p:spPr>
          <a:xfrm>
            <a:off x="0" y="6172200"/>
            <a:ext cx="9144000" cy="2286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685800"/>
            <a:ext cx="9144000" cy="1295400"/>
          </a:xfrm>
          <a:effectLst/>
        </p:spPr>
        <p:txBody>
          <a:bodyPr>
            <a:normAutofit fontScale="90000"/>
          </a:bodyPr>
          <a:lstStyle/>
          <a:p>
            <a:pPr algn="ctr"/>
            <a:r>
              <a:rPr lang="en-US" sz="2800" cap="none" dirty="0">
                <a:solidFill>
                  <a:srgbClr val="002060"/>
                </a:solidFill>
                <a:effectLst/>
                <a:latin typeface="Cooper Std Black" pitchFamily="18" charset="0"/>
                <a:cs typeface="Arial" pitchFamily="34" charset="0"/>
              </a:rPr>
              <a:t>Lesson 15 </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Prayer:</a:t>
            </a:r>
            <a:br>
              <a:rPr lang="en-US" sz="3900" cap="none" dirty="0">
                <a:ln>
                  <a:solidFill>
                    <a:schemeClr val="bg1"/>
                  </a:solidFill>
                </a:ln>
                <a:solidFill>
                  <a:srgbClr val="FF0000"/>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Conversation With God</a:t>
            </a:r>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905000" y="481836"/>
            <a:ext cx="2895600" cy="737364"/>
          </a:xfrm>
          <a:prstGeom prst="rect">
            <a:avLst/>
          </a:prstGeom>
          <a:noFill/>
        </p:spPr>
      </p:pic>
      <p:pic>
        <p:nvPicPr>
          <p:cNvPr id="1026" name="Picture 2" descr="C:\Users\user\Desktop\prayer.jpg"/>
          <p:cNvPicPr>
            <a:picLocks noChangeAspect="1" noChangeArrowheads="1"/>
          </p:cNvPicPr>
          <p:nvPr/>
        </p:nvPicPr>
        <p:blipFill>
          <a:blip r:embed="rId4" cstate="print"/>
          <a:srcRect/>
          <a:stretch>
            <a:fillRect/>
          </a:stretch>
        </p:blipFill>
        <p:spPr bwMode="auto">
          <a:xfrm>
            <a:off x="1676400" y="2438400"/>
            <a:ext cx="5715000" cy="4286250"/>
          </a:xfrm>
          <a:prstGeom prst="star32">
            <a:avLst>
              <a:gd name="adj" fmla="val 46681"/>
            </a:avLst>
          </a:prstGeom>
          <a:noFill/>
          <a:ln w="28575">
            <a:solidFill>
              <a:srgbClr val="00B0F0"/>
            </a:solidFill>
          </a:ln>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2051" name="Picture 3" descr="C:\Users\user\Desktop\Sermon_On_The_Mount_Copenhagen.jpg"/>
          <p:cNvPicPr>
            <a:picLocks noChangeAspect="1" noChangeArrowheads="1"/>
          </p:cNvPicPr>
          <p:nvPr/>
        </p:nvPicPr>
        <p:blipFill>
          <a:blip r:embed="rId3" cstate="print"/>
          <a:srcRect r="11538"/>
          <a:stretch>
            <a:fillRect/>
          </a:stretch>
        </p:blipFill>
        <p:spPr bwMode="auto">
          <a:xfrm>
            <a:off x="2133600" y="0"/>
            <a:ext cx="7010400" cy="5284852"/>
          </a:xfrm>
          <a:prstGeom prst="rect">
            <a:avLst/>
          </a:prstGeom>
          <a:noFill/>
        </p:spPr>
      </p:pic>
      <p:pic>
        <p:nvPicPr>
          <p:cNvPr id="2050" name="Picture 2" descr="C:\Users\user\Desktop\prayer-jesus.jpg"/>
          <p:cNvPicPr>
            <a:picLocks noChangeAspect="1" noChangeArrowheads="1"/>
          </p:cNvPicPr>
          <p:nvPr/>
        </p:nvPicPr>
        <p:blipFill>
          <a:blip r:embed="rId4" cstate="print"/>
          <a:srcRect l="23515"/>
          <a:stretch>
            <a:fillRect/>
          </a:stretch>
        </p:blipFill>
        <p:spPr bwMode="auto">
          <a:xfrm>
            <a:off x="0" y="0"/>
            <a:ext cx="2974176" cy="5257800"/>
          </a:xfrm>
          <a:prstGeom prst="rect">
            <a:avLst/>
          </a:prstGeom>
          <a:noFill/>
        </p:spPr>
      </p:pic>
      <p:sp>
        <p:nvSpPr>
          <p:cNvPr id="6" name="Rounded Rectangle 5"/>
          <p:cNvSpPr/>
          <p:nvPr/>
        </p:nvSpPr>
        <p:spPr>
          <a:xfrm>
            <a:off x="228600" y="4038600"/>
            <a:ext cx="8686800" cy="2667000"/>
          </a:xfrm>
          <a:prstGeom prst="roundRect">
            <a:avLst>
              <a:gd name="adj" fmla="val 8277"/>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bg1"/>
                </a:solidFill>
                <a:latin typeface="Arial" pitchFamily="34" charset="0"/>
                <a:cs typeface="Arial" pitchFamily="34" charset="0"/>
              </a:rPr>
              <a:t>	Once, Jesus was praying alone. When His prayer was over, His disciples approached Him and said: Lord, teach us to pray as John taught his disciples to pray. Jesus listened to their request and taught them to pray. The prayer that Jesus taught is </a:t>
            </a:r>
            <a:r>
              <a:rPr lang="en-US" sz="2500" dirty="0">
                <a:solidFill>
                  <a:srgbClr val="00B0F0"/>
                </a:solidFill>
                <a:latin typeface="Arial" pitchFamily="34" charset="0"/>
                <a:cs typeface="Arial" pitchFamily="34" charset="0"/>
              </a:rPr>
              <a:t>‘Our Father’</a:t>
            </a:r>
            <a:r>
              <a:rPr lang="en-US" sz="2500" dirty="0">
                <a:solidFill>
                  <a:schemeClr val="bg1"/>
                </a:solidFill>
                <a:latin typeface="Arial" pitchFamily="34" charset="0"/>
                <a:cs typeface="Arial" pitchFamily="34" charset="0"/>
              </a:rPr>
              <a:t>. It Is known as The </a:t>
            </a:r>
            <a:r>
              <a:rPr lang="en-US" sz="2500" dirty="0">
                <a:solidFill>
                  <a:srgbClr val="00B0F0"/>
                </a:solidFill>
                <a:latin typeface="Arial" pitchFamily="34" charset="0"/>
                <a:cs typeface="Arial" pitchFamily="34" charset="0"/>
              </a:rPr>
              <a:t>‘Lord’s Prayer’</a:t>
            </a:r>
            <a:r>
              <a:rPr lang="en-US" sz="2500" dirty="0">
                <a:solidFill>
                  <a:schemeClr val="bg1"/>
                </a:solidFill>
                <a:latin typeface="Arial" pitchFamily="34" charset="0"/>
                <a:cs typeface="Arial" pitchFamily="34" charset="0"/>
              </a:rPr>
              <a:t>.</a:t>
            </a:r>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5570441674_865ed2a5d1_b.jpg"/>
          <p:cNvPicPr>
            <a:picLocks noChangeAspect="1" noChangeArrowheads="1"/>
          </p:cNvPicPr>
          <p:nvPr/>
        </p:nvPicPr>
        <p:blipFill>
          <a:blip r:embed="rId2" cstate="print"/>
          <a:srcRect/>
          <a:stretch>
            <a:fillRect/>
          </a:stretch>
        </p:blipFill>
        <p:spPr bwMode="auto">
          <a:xfrm>
            <a:off x="0" y="0"/>
            <a:ext cx="9144000" cy="6858698"/>
          </a:xfrm>
          <a:prstGeom prst="rect">
            <a:avLst/>
          </a:prstGeom>
          <a:noFill/>
        </p:spPr>
      </p:pic>
      <p:sp>
        <p:nvSpPr>
          <p:cNvPr id="5" name="Rounded Rectangle 4"/>
          <p:cNvSpPr/>
          <p:nvPr/>
        </p:nvSpPr>
        <p:spPr>
          <a:xfrm>
            <a:off x="152400" y="4419600"/>
            <a:ext cx="8839200" cy="2286000"/>
          </a:xfrm>
          <a:prstGeom prst="roundRect">
            <a:avLst>
              <a:gd name="adj" fmla="val 8277"/>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Jesus taught us how to pray and what to pray for (Mathew 6:5-15). </a:t>
            </a:r>
            <a:r>
              <a:rPr lang="en-US" sz="2500" dirty="0">
                <a:solidFill>
                  <a:srgbClr val="FF00FF"/>
                </a:solidFill>
                <a:latin typeface="Arial" pitchFamily="34" charset="0"/>
                <a:cs typeface="Arial" pitchFamily="34" charset="0"/>
              </a:rPr>
              <a:t>Prayer is loving conversation with God. </a:t>
            </a:r>
            <a:r>
              <a:rPr lang="en-US" sz="2500" dirty="0">
                <a:solidFill>
                  <a:schemeClr val="tx1"/>
                </a:solidFill>
                <a:latin typeface="Arial" pitchFamily="34" charset="0"/>
                <a:cs typeface="Arial" pitchFamily="34" charset="0"/>
              </a:rPr>
              <a:t>In prayer, Jesus used to talk to His father. When He prayed in the synagogues, in the desert, on mountain tops and in </a:t>
            </a:r>
            <a:r>
              <a:rPr lang="en-US" sz="2500" dirty="0" err="1">
                <a:solidFill>
                  <a:schemeClr val="tx1"/>
                </a:solidFill>
                <a:latin typeface="Arial" pitchFamily="34" charset="0"/>
                <a:cs typeface="Arial" pitchFamily="34" charset="0"/>
              </a:rPr>
              <a:t>Gethsemanee</a:t>
            </a:r>
            <a:r>
              <a:rPr lang="en-US" sz="2500" dirty="0">
                <a:solidFill>
                  <a:schemeClr val="tx1"/>
                </a:solidFill>
                <a:latin typeface="Arial" pitchFamily="34" charset="0"/>
                <a:cs typeface="Arial" pitchFamily="34" charset="0"/>
              </a:rPr>
              <a:t>, He was conversing with His Father.</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4098" name="Picture 2" descr="C:\Users\user\Desktop\Soldier-praying-with-Jesus.jpg"/>
          <p:cNvPicPr>
            <a:picLocks noChangeAspect="1" noChangeArrowheads="1"/>
          </p:cNvPicPr>
          <p:nvPr/>
        </p:nvPicPr>
        <p:blipFill>
          <a:blip r:embed="rId3" cstate="print"/>
          <a:srcRect l="320"/>
          <a:stretch>
            <a:fillRect/>
          </a:stretch>
        </p:blipFill>
        <p:spPr bwMode="auto">
          <a:xfrm>
            <a:off x="2514600" y="3084473"/>
            <a:ext cx="4114800" cy="3087727"/>
          </a:xfrm>
          <a:prstGeom prst="star32">
            <a:avLst>
              <a:gd name="adj" fmla="val 38269"/>
            </a:avLst>
          </a:prstGeom>
          <a:ln w="28575">
            <a:solidFill>
              <a:srgbClr val="00B0F0"/>
            </a:solidFill>
          </a:ln>
          <a:effectLst/>
        </p:spPr>
      </p:pic>
      <p:sp>
        <p:nvSpPr>
          <p:cNvPr id="6" name="Rounded Rectangle 5"/>
          <p:cNvSpPr/>
          <p:nvPr/>
        </p:nvSpPr>
        <p:spPr>
          <a:xfrm>
            <a:off x="228600" y="228600"/>
            <a:ext cx="8686800" cy="2209800"/>
          </a:xfrm>
          <a:prstGeom prst="roundRect">
            <a:avLst>
              <a:gd name="adj" fmla="val 17372"/>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In our prayer, we also should converse with God. We praise and adore God remembering His greatness and glory. We thank Him when we receive graces. We have to ask pardon of Him when we commit mistakes. We approach Him in our need.</a:t>
            </a:r>
          </a:p>
        </p:txBody>
      </p:sp>
      <p:sp>
        <p:nvSpPr>
          <p:cNvPr id="7" name="Cloud Callout 6"/>
          <p:cNvSpPr/>
          <p:nvPr/>
        </p:nvSpPr>
        <p:spPr>
          <a:xfrm>
            <a:off x="3276600" y="5334000"/>
            <a:ext cx="2514600" cy="1295400"/>
          </a:xfrm>
          <a:prstGeom prst="cloudCallout">
            <a:avLst>
              <a:gd name="adj1" fmla="val 1722"/>
              <a:gd name="adj2" fmla="val -84038"/>
            </a:avLst>
          </a:prstGeom>
          <a:gradFill flip="none" rotWithShape="1">
            <a:gsLst>
              <a:gs pos="0">
                <a:srgbClr val="FFFF00"/>
              </a:gs>
              <a:gs pos="50000">
                <a:srgbClr val="FFC000"/>
              </a:gs>
              <a:gs pos="100000">
                <a:srgbClr val="00B0F0"/>
              </a:gs>
            </a:gsLst>
            <a:path path="circle">
              <a:fillToRect l="50000" t="50000" r="50000" b="50000"/>
            </a:path>
            <a:tileRect/>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itchFamily="34" charset="0"/>
                <a:cs typeface="Arial" pitchFamily="34" charset="0"/>
              </a:rPr>
              <a:t>Intercession</a:t>
            </a:r>
            <a:endParaRPr lang="en-US" dirty="0"/>
          </a:p>
        </p:txBody>
      </p:sp>
      <p:sp>
        <p:nvSpPr>
          <p:cNvPr id="8" name="Cloud Callout 7"/>
          <p:cNvSpPr/>
          <p:nvPr/>
        </p:nvSpPr>
        <p:spPr>
          <a:xfrm>
            <a:off x="914400" y="4267200"/>
            <a:ext cx="2514600" cy="1295400"/>
          </a:xfrm>
          <a:prstGeom prst="cloudCallout">
            <a:avLst>
              <a:gd name="adj1" fmla="val 95623"/>
              <a:gd name="adj2" fmla="val -940"/>
            </a:avLst>
          </a:prstGeom>
          <a:gradFill flip="none" rotWithShape="1">
            <a:gsLst>
              <a:gs pos="0">
                <a:srgbClr val="FFFF00"/>
              </a:gs>
              <a:gs pos="50000">
                <a:srgbClr val="FFC000"/>
              </a:gs>
              <a:gs pos="100000">
                <a:srgbClr val="00B0F0"/>
              </a:gs>
            </a:gsLst>
            <a:path path="circle">
              <a:fillToRect l="50000" t="50000" r="50000" b="50000"/>
            </a:path>
            <a:tileRect/>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a:solidFill>
                  <a:schemeClr val="tx1"/>
                </a:solidFill>
                <a:latin typeface="Arial" pitchFamily="34" charset="0"/>
                <a:cs typeface="Arial" pitchFamily="34" charset="0"/>
              </a:rPr>
              <a:t>Thanksgiving</a:t>
            </a:r>
            <a:endParaRPr lang="en-US" sz="1700" dirty="0"/>
          </a:p>
        </p:txBody>
      </p:sp>
      <p:sp>
        <p:nvSpPr>
          <p:cNvPr id="9" name="Cloud Callout 8"/>
          <p:cNvSpPr/>
          <p:nvPr/>
        </p:nvSpPr>
        <p:spPr>
          <a:xfrm>
            <a:off x="1828800" y="2743200"/>
            <a:ext cx="2514600" cy="1295400"/>
          </a:xfrm>
          <a:prstGeom prst="cloudCallout">
            <a:avLst>
              <a:gd name="adj1" fmla="val 59259"/>
              <a:gd name="adj2" fmla="val 63394"/>
            </a:avLst>
          </a:prstGeom>
          <a:gradFill flip="none" rotWithShape="1">
            <a:gsLst>
              <a:gs pos="0">
                <a:srgbClr val="FFFF00"/>
              </a:gs>
              <a:gs pos="50000">
                <a:srgbClr val="FFC000"/>
              </a:gs>
              <a:gs pos="100000">
                <a:srgbClr val="00B0F0"/>
              </a:gs>
            </a:gsLst>
            <a:path path="circle">
              <a:fillToRect l="50000" t="50000" r="50000" b="50000"/>
            </a:path>
            <a:tileRect/>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itchFamily="34" charset="0"/>
                <a:cs typeface="Arial" pitchFamily="34" charset="0"/>
              </a:rPr>
              <a:t>Worship</a:t>
            </a:r>
            <a:endParaRPr lang="en-US" dirty="0"/>
          </a:p>
        </p:txBody>
      </p:sp>
      <p:sp>
        <p:nvSpPr>
          <p:cNvPr id="10" name="Cloud Callout 9"/>
          <p:cNvSpPr/>
          <p:nvPr/>
        </p:nvSpPr>
        <p:spPr>
          <a:xfrm>
            <a:off x="4876800" y="2819400"/>
            <a:ext cx="2514600" cy="1295400"/>
          </a:xfrm>
          <a:prstGeom prst="cloudCallout">
            <a:avLst>
              <a:gd name="adj1" fmla="val -61800"/>
              <a:gd name="adj2" fmla="val 57139"/>
            </a:avLst>
          </a:prstGeom>
          <a:gradFill flip="none" rotWithShape="1">
            <a:gsLst>
              <a:gs pos="0">
                <a:srgbClr val="FFFF00"/>
              </a:gs>
              <a:gs pos="50000">
                <a:srgbClr val="FFC000"/>
              </a:gs>
              <a:gs pos="100000">
                <a:srgbClr val="00B0F0"/>
              </a:gs>
            </a:gsLst>
            <a:path path="circle">
              <a:fillToRect l="50000" t="50000" r="50000" b="50000"/>
            </a:path>
            <a:tileRect/>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itchFamily="34" charset="0"/>
                <a:cs typeface="Arial" pitchFamily="34" charset="0"/>
              </a:rPr>
              <a:t>Praise</a:t>
            </a:r>
            <a:endParaRPr lang="en-US" dirty="0"/>
          </a:p>
        </p:txBody>
      </p:sp>
      <p:sp>
        <p:nvSpPr>
          <p:cNvPr id="11" name="Cloud Callout 10"/>
          <p:cNvSpPr/>
          <p:nvPr/>
        </p:nvSpPr>
        <p:spPr>
          <a:xfrm>
            <a:off x="5638800" y="4267200"/>
            <a:ext cx="2514600" cy="1295400"/>
          </a:xfrm>
          <a:prstGeom prst="cloudCallout">
            <a:avLst>
              <a:gd name="adj1" fmla="val -92640"/>
              <a:gd name="adj2" fmla="val -940"/>
            </a:avLst>
          </a:prstGeom>
          <a:gradFill flip="none" rotWithShape="1">
            <a:gsLst>
              <a:gs pos="0">
                <a:srgbClr val="FFFF00"/>
              </a:gs>
              <a:gs pos="50000">
                <a:srgbClr val="FFC000"/>
              </a:gs>
              <a:gs pos="100000">
                <a:srgbClr val="00B0F0"/>
              </a:gs>
            </a:gsLst>
            <a:path path="circle">
              <a:fillToRect l="50000" t="50000" r="50000" b="50000"/>
            </a:path>
            <a:tileRect/>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itchFamily="34" charset="0"/>
                <a:cs typeface="Arial" pitchFamily="34" charset="0"/>
              </a:rPr>
              <a:t>Petition</a:t>
            </a:r>
            <a:endParaRPr lang="en-US" dirty="0"/>
          </a:p>
        </p:txBody>
      </p:sp>
      <p:sp>
        <p:nvSpPr>
          <p:cNvPr id="12" name="TextBox 11"/>
          <p:cNvSpPr txBox="1"/>
          <p:nvPr/>
        </p:nvSpPr>
        <p:spPr>
          <a:xfrm>
            <a:off x="9601200" y="3810000"/>
            <a:ext cx="184731" cy="369332"/>
          </a:xfrm>
          <a:prstGeom prst="rect">
            <a:avLst/>
          </a:prstGeom>
          <a:noFill/>
        </p:spPr>
        <p:txBody>
          <a:bodyPr wrap="none" rtlCol="0">
            <a:spAutoFit/>
          </a:bodyPr>
          <a:lstStyle/>
          <a:p>
            <a:endParaRPr lang="en-US" dirty="0"/>
          </a:p>
        </p:txBody>
      </p:sp>
      <p:sp>
        <p:nvSpPr>
          <p:cNvPr id="13" name="TextBox 12"/>
          <p:cNvSpPr txBox="1"/>
          <p:nvPr/>
        </p:nvSpPr>
        <p:spPr>
          <a:xfrm>
            <a:off x="3124200" y="4191000"/>
            <a:ext cx="2971800" cy="1477328"/>
          </a:xfrm>
          <a:prstGeom prst="rect">
            <a:avLst/>
          </a:prstGeom>
          <a:noFill/>
        </p:spPr>
        <p:txBody>
          <a:bodyPr wrap="square" rtlCol="0">
            <a:spAutoFit/>
          </a:bodyPr>
          <a:lstStyle/>
          <a:p>
            <a:pPr algn="ctr"/>
            <a:r>
              <a:rPr lang="en-US" sz="4500" b="1" dirty="0">
                <a:ln>
                  <a:solidFill>
                    <a:schemeClr val="bg1"/>
                  </a:solidFill>
                </a:ln>
                <a:solidFill>
                  <a:srgbClr val="FF0000"/>
                </a:solidFill>
                <a:latin typeface="Arial" pitchFamily="34" charset="0"/>
                <a:cs typeface="Arial" pitchFamily="34" charset="0"/>
              </a:rPr>
              <a:t>Prayer</a:t>
            </a:r>
          </a:p>
          <a:p>
            <a:pPr algn="ctr"/>
            <a:endParaRPr lang="en-US" sz="4500" dirty="0"/>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animBg="1"/>
      <p:bldP spid="7" grpId="0" animBg="1"/>
      <p:bldP spid="8" grpId="0" animBg="1"/>
      <p:bldP spid="9" grpId="0" animBg="1"/>
      <p:bldP spid="10" grpId="0" animBg="1"/>
      <p:bldP spid="11" grpId="0" animBg="1"/>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122" name="Picture 2" descr="C:\Users\user\Desktop\c01fd835306d14095650f9866547f3c2.jpg"/>
          <p:cNvPicPr>
            <a:picLocks noChangeAspect="1" noChangeArrowheads="1"/>
          </p:cNvPicPr>
          <p:nvPr/>
        </p:nvPicPr>
        <p:blipFill>
          <a:blip r:embed="rId3" cstate="print"/>
          <a:srcRect/>
          <a:stretch>
            <a:fillRect/>
          </a:stretch>
        </p:blipFill>
        <p:spPr bwMode="auto">
          <a:xfrm>
            <a:off x="0" y="0"/>
            <a:ext cx="9144000" cy="6096000"/>
          </a:xfrm>
          <a:prstGeom prst="rect">
            <a:avLst/>
          </a:prstGeom>
          <a:noFill/>
        </p:spPr>
      </p:pic>
      <p:sp>
        <p:nvSpPr>
          <p:cNvPr id="6" name="Rounded Rectangle 5"/>
          <p:cNvSpPr/>
          <p:nvPr/>
        </p:nvSpPr>
        <p:spPr>
          <a:xfrm>
            <a:off x="152400" y="152400"/>
            <a:ext cx="8839200" cy="1371600"/>
          </a:xfrm>
          <a:prstGeom prst="roundRect">
            <a:avLst>
              <a:gd name="adj" fmla="val 4214"/>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dirty="0">
                <a:solidFill>
                  <a:schemeClr val="tx1"/>
                </a:solidFill>
                <a:latin typeface="Arial" pitchFamily="34" charset="0"/>
                <a:cs typeface="Arial" pitchFamily="34" charset="0"/>
              </a:rPr>
              <a:t>	Based on the nature of our conversation with God, there are several aspects in prayer like worship, praise, thanksgiving, petition and Intercession.</a:t>
            </a:r>
          </a:p>
        </p:txBody>
      </p:sp>
      <p:sp>
        <p:nvSpPr>
          <p:cNvPr id="5" name="Rounded Rectangle 4"/>
          <p:cNvSpPr/>
          <p:nvPr/>
        </p:nvSpPr>
        <p:spPr>
          <a:xfrm>
            <a:off x="152400" y="3733800"/>
            <a:ext cx="8839200" cy="1371600"/>
          </a:xfrm>
          <a:prstGeom prst="roundRect">
            <a:avLst>
              <a:gd name="adj" fmla="val 4214"/>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dirty="0">
                <a:solidFill>
                  <a:srgbClr val="00B0F0"/>
                </a:solidFill>
                <a:latin typeface="Arial" pitchFamily="34" charset="0"/>
                <a:cs typeface="Arial" pitchFamily="34" charset="0"/>
              </a:rPr>
              <a:t>	Prayer of worship is the confession or declaration of God’s Lordship over us, </a:t>
            </a:r>
            <a:r>
              <a:rPr lang="en-US" sz="2400" dirty="0" err="1">
                <a:solidFill>
                  <a:srgbClr val="00B0F0"/>
                </a:solidFill>
                <a:latin typeface="Arial" pitchFamily="34" charset="0"/>
                <a:cs typeface="Arial" pitchFamily="34" charset="0"/>
              </a:rPr>
              <a:t>recognising</a:t>
            </a:r>
            <a:r>
              <a:rPr lang="en-US" sz="2400" dirty="0">
                <a:solidFill>
                  <a:srgbClr val="00B0F0"/>
                </a:solidFill>
                <a:latin typeface="Arial" pitchFamily="34" charset="0"/>
                <a:cs typeface="Arial" pitchFamily="34" charset="0"/>
              </a:rPr>
              <a:t> His deep love, admitting our nothingness and His all-sufficiency.</a:t>
            </a:r>
          </a:p>
        </p:txBody>
      </p:sp>
      <p:sp>
        <p:nvSpPr>
          <p:cNvPr id="7" name="Rounded Rectangle 6"/>
          <p:cNvSpPr/>
          <p:nvPr/>
        </p:nvSpPr>
        <p:spPr>
          <a:xfrm>
            <a:off x="152400" y="5257800"/>
            <a:ext cx="8839200" cy="1371600"/>
          </a:xfrm>
          <a:prstGeom prst="roundRect">
            <a:avLst>
              <a:gd name="adj" fmla="val 4214"/>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dirty="0">
                <a:solidFill>
                  <a:srgbClr val="FF00FF"/>
                </a:solidFill>
                <a:latin typeface="Arial" pitchFamily="34" charset="0"/>
                <a:cs typeface="Arial" pitchFamily="34" charset="0"/>
              </a:rPr>
              <a:t>	Prayer of praise is </a:t>
            </a:r>
            <a:r>
              <a:rPr lang="en-US" sz="2400" dirty="0" err="1">
                <a:solidFill>
                  <a:srgbClr val="FF00FF"/>
                </a:solidFill>
                <a:latin typeface="Arial" pitchFamily="34" charset="0"/>
                <a:cs typeface="Arial" pitchFamily="34" charset="0"/>
              </a:rPr>
              <a:t>gorifying</a:t>
            </a:r>
            <a:r>
              <a:rPr lang="en-US" sz="2400" dirty="0">
                <a:solidFill>
                  <a:srgbClr val="FF00FF"/>
                </a:solidFill>
                <a:latin typeface="Arial" pitchFamily="34" charset="0"/>
                <a:cs typeface="Arial" pitchFamily="34" charset="0"/>
              </a:rPr>
              <a:t> God </a:t>
            </a:r>
            <a:r>
              <a:rPr lang="en-US" sz="2400" dirty="0" err="1">
                <a:solidFill>
                  <a:srgbClr val="FF00FF"/>
                </a:solidFill>
                <a:latin typeface="Arial" pitchFamily="34" charset="0"/>
                <a:cs typeface="Arial" pitchFamily="34" charset="0"/>
              </a:rPr>
              <a:t>lookingat</a:t>
            </a:r>
            <a:r>
              <a:rPr lang="en-US" sz="2400" dirty="0">
                <a:solidFill>
                  <a:srgbClr val="FF00FF"/>
                </a:solidFill>
                <a:latin typeface="Arial" pitchFamily="34" charset="0"/>
                <a:cs typeface="Arial" pitchFamily="34" charset="0"/>
              </a:rPr>
              <a:t> the greatness and goodness in His creation and universe and his great works and activities in </a:t>
            </a:r>
            <a:r>
              <a:rPr lang="en-US" sz="2400" dirty="0" err="1">
                <a:solidFill>
                  <a:srgbClr val="FF00FF"/>
                </a:solidFill>
                <a:latin typeface="Arial" pitchFamily="34" charset="0"/>
                <a:cs typeface="Arial" pitchFamily="34" charset="0"/>
              </a:rPr>
              <a:t>ourlives</a:t>
            </a:r>
            <a:r>
              <a:rPr lang="en-US" sz="2400" dirty="0">
                <a:solidFill>
                  <a:srgbClr val="FF00FF"/>
                </a:solidFill>
                <a:latin typeface="Arial" pitchFamily="34" charset="0"/>
                <a:cs typeface="Arial" pitchFamily="34" charset="0"/>
              </a:rPr>
              <a:t>.</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6146" name="Picture 2" descr="C:\Users\user\Desktop\a-childs-prayer1.jpg"/>
          <p:cNvPicPr>
            <a:picLocks noChangeAspect="1" noChangeArrowheads="1"/>
          </p:cNvPicPr>
          <p:nvPr/>
        </p:nvPicPr>
        <p:blipFill>
          <a:blip r:embed="rId3" cstate="print"/>
          <a:srcRect/>
          <a:stretch>
            <a:fillRect/>
          </a:stretch>
        </p:blipFill>
        <p:spPr bwMode="auto">
          <a:xfrm>
            <a:off x="0" y="0"/>
            <a:ext cx="9144000" cy="6080760"/>
          </a:xfrm>
          <a:prstGeom prst="rect">
            <a:avLst/>
          </a:prstGeom>
          <a:noFill/>
        </p:spPr>
      </p:pic>
      <p:sp>
        <p:nvSpPr>
          <p:cNvPr id="7" name="Rounded Rectangle 6"/>
          <p:cNvSpPr/>
          <p:nvPr/>
        </p:nvSpPr>
        <p:spPr>
          <a:xfrm>
            <a:off x="152400" y="152400"/>
            <a:ext cx="8839200" cy="1828800"/>
          </a:xfrm>
          <a:prstGeom prst="roundRect">
            <a:avLst>
              <a:gd name="adj" fmla="val 7373"/>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rgbClr val="00B0F0"/>
                </a:solidFill>
                <a:latin typeface="Arial" pitchFamily="34" charset="0"/>
                <a:cs typeface="Arial" pitchFamily="34" charset="0"/>
              </a:rPr>
              <a:t>	Prayer of thanksgiving is prayer of gratitude remembering all the graces and blessing we have received from Him, blessings received by each one of us, our families and our communities.</a:t>
            </a:r>
          </a:p>
        </p:txBody>
      </p:sp>
      <p:sp>
        <p:nvSpPr>
          <p:cNvPr id="5" name="Rounded Rectangle 4"/>
          <p:cNvSpPr/>
          <p:nvPr/>
        </p:nvSpPr>
        <p:spPr>
          <a:xfrm>
            <a:off x="152400" y="3657600"/>
            <a:ext cx="8839200" cy="1371600"/>
          </a:xfrm>
          <a:prstGeom prst="roundRect">
            <a:avLst>
              <a:gd name="adj" fmla="val 7373"/>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rgbClr val="00B0F0"/>
                </a:solidFill>
                <a:latin typeface="Arial" pitchFamily="34" charset="0"/>
                <a:cs typeface="Arial" pitchFamily="34" charset="0"/>
              </a:rPr>
              <a:t>	Prayer of petition is the prayer that asks for the forgiveness of our sins and for the blessings necessary for our lives.</a:t>
            </a:r>
          </a:p>
        </p:txBody>
      </p:sp>
      <p:sp>
        <p:nvSpPr>
          <p:cNvPr id="6" name="Rounded Rectangle 5"/>
          <p:cNvSpPr/>
          <p:nvPr/>
        </p:nvSpPr>
        <p:spPr>
          <a:xfrm>
            <a:off x="152400" y="5181600"/>
            <a:ext cx="8839200" cy="1524000"/>
          </a:xfrm>
          <a:prstGeom prst="roundRect">
            <a:avLst>
              <a:gd name="adj" fmla="val 7373"/>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rgbClr val="FF0000"/>
                </a:solidFill>
                <a:latin typeface="Arial" pitchFamily="34" charset="0"/>
                <a:cs typeface="Arial" pitchFamily="34" charset="0"/>
              </a:rPr>
              <a:t>	Prayer of intercession is prayer which a person or a community offers before God for another person or community.</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Rounded Rectangle 6"/>
          <p:cNvSpPr/>
          <p:nvPr/>
        </p:nvSpPr>
        <p:spPr>
          <a:xfrm>
            <a:off x="152400" y="3048000"/>
            <a:ext cx="8839200" cy="2362200"/>
          </a:xfrm>
          <a:prstGeom prst="roundRect">
            <a:avLst>
              <a:gd name="adj" fmla="val 10645"/>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Very often we seek the intercession of saints. Daily we seek the intercession of Bl. Virgin Mary, St. Joseph, St. Thomas the apostle etc…. Similarly we too pray for others, especially our parents, brothers, sisters and friends. These are all intercessory Prayers.</a:t>
            </a:r>
          </a:p>
        </p:txBody>
      </p:sp>
      <p:sp>
        <p:nvSpPr>
          <p:cNvPr id="8" name="Rounded Rectangle 7"/>
          <p:cNvSpPr/>
          <p:nvPr/>
        </p:nvSpPr>
        <p:spPr>
          <a:xfrm>
            <a:off x="152400" y="5562600"/>
            <a:ext cx="8839200" cy="1143000"/>
          </a:xfrm>
          <a:prstGeom prst="roundRect">
            <a:avLst>
              <a:gd name="adj" fmla="val 10645"/>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rgbClr val="00B0F0"/>
                </a:solidFill>
                <a:latin typeface="Arial" pitchFamily="34" charset="0"/>
                <a:cs typeface="Arial" pitchFamily="34" charset="0"/>
              </a:rPr>
              <a:t>	Beside this, division, we can divide prayer into two types- personal prayer and community prayer.</a:t>
            </a:r>
          </a:p>
        </p:txBody>
      </p:sp>
      <p:pic>
        <p:nvPicPr>
          <p:cNvPr id="7170" name="Picture 2" descr="C:\Users\user\Desktop\st.joseph-5.jpg"/>
          <p:cNvPicPr>
            <a:picLocks noChangeAspect="1" noChangeArrowheads="1"/>
          </p:cNvPicPr>
          <p:nvPr/>
        </p:nvPicPr>
        <p:blipFill>
          <a:blip r:embed="rId3" cstate="print"/>
          <a:srcRect t="1647"/>
          <a:stretch>
            <a:fillRect/>
          </a:stretch>
        </p:blipFill>
        <p:spPr bwMode="auto">
          <a:xfrm>
            <a:off x="3657600" y="152401"/>
            <a:ext cx="2133600" cy="2727502"/>
          </a:xfrm>
          <a:prstGeom prst="rect">
            <a:avLst/>
          </a:prstGeom>
          <a:noFill/>
        </p:spPr>
      </p:pic>
      <p:pic>
        <p:nvPicPr>
          <p:cNvPr id="7171" name="Picture 3" descr="E:\malayattor.jpg"/>
          <p:cNvPicPr>
            <a:picLocks noChangeAspect="1" noChangeArrowheads="1"/>
          </p:cNvPicPr>
          <p:nvPr/>
        </p:nvPicPr>
        <p:blipFill>
          <a:blip r:embed="rId4" cstate="print"/>
          <a:srcRect/>
          <a:stretch>
            <a:fillRect/>
          </a:stretch>
        </p:blipFill>
        <p:spPr bwMode="auto">
          <a:xfrm>
            <a:off x="5968746" y="152401"/>
            <a:ext cx="1803654" cy="2712262"/>
          </a:xfrm>
          <a:prstGeom prst="rect">
            <a:avLst/>
          </a:prstGeom>
          <a:noFill/>
        </p:spPr>
      </p:pic>
      <p:pic>
        <p:nvPicPr>
          <p:cNvPr id="7172" name="Picture 4" descr="C:\Users\user\Desktop\blessed-virgin-valerian-ruppert.jpg"/>
          <p:cNvPicPr>
            <a:picLocks noChangeAspect="1" noChangeArrowheads="1"/>
          </p:cNvPicPr>
          <p:nvPr/>
        </p:nvPicPr>
        <p:blipFill>
          <a:blip r:embed="rId5" cstate="print"/>
          <a:srcRect/>
          <a:stretch>
            <a:fillRect/>
          </a:stretch>
        </p:blipFill>
        <p:spPr bwMode="auto">
          <a:xfrm>
            <a:off x="1371600" y="152400"/>
            <a:ext cx="2135187" cy="2742521"/>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152400" y="2286000"/>
            <a:ext cx="8839200" cy="4419600"/>
          </a:xfrm>
          <a:prstGeom prst="roundRect">
            <a:avLst>
              <a:gd name="adj" fmla="val 3555"/>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FF"/>
                </a:solidFill>
                <a:latin typeface="Arial" pitchFamily="34" charset="0"/>
                <a:cs typeface="Arial" pitchFamily="34" charset="0"/>
              </a:rPr>
              <a:t>Community Prayer</a:t>
            </a:r>
          </a:p>
          <a:p>
            <a:pPr algn="ctr"/>
            <a:r>
              <a:rPr lang="en-US" sz="3500" b="1" dirty="0">
                <a:solidFill>
                  <a:srgbClr val="FF00FF"/>
                </a:solidFill>
                <a:latin typeface="Arial" pitchFamily="34" charset="0"/>
                <a:cs typeface="Arial" pitchFamily="34" charset="0"/>
              </a:rPr>
              <a:t>	</a:t>
            </a:r>
          </a:p>
          <a:p>
            <a:pPr algn="just"/>
            <a:r>
              <a:rPr lang="en-US" sz="2500" dirty="0">
                <a:solidFill>
                  <a:schemeClr val="tx1"/>
                </a:solidFill>
                <a:latin typeface="Arial" pitchFamily="34" charset="0"/>
                <a:cs typeface="Arial" pitchFamily="34" charset="0"/>
              </a:rPr>
              <a:t>	When more than one person ray together, it is called community prayer. In community prayers the Holy Mass and prayers of the hours occupy a very important place. Holy Mass is the most sublime prayer, containing all the elements of prayer. Family prayers in the morning and evening in our own homes and prayers in Family Unity are also community prayers. In community prayer, as a pardon and offer petitions to him.</a:t>
            </a:r>
            <a:endParaRPr lang="en-US" sz="2500" dirty="0">
              <a:solidFill>
                <a:srgbClr val="FF00FF"/>
              </a:solidFill>
              <a:latin typeface="Arial" pitchFamily="34" charset="0"/>
              <a:cs typeface="Arial" pitchFamily="34" charset="0"/>
            </a:endParaRPr>
          </a:p>
        </p:txBody>
      </p:sp>
      <p:pic>
        <p:nvPicPr>
          <p:cNvPr id="8194" name="Picture 2" descr="C:\Users\user\Desktop\christians_pray_rosary.jpg"/>
          <p:cNvPicPr>
            <a:picLocks noChangeAspect="1" noChangeArrowheads="1"/>
          </p:cNvPicPr>
          <p:nvPr/>
        </p:nvPicPr>
        <p:blipFill>
          <a:blip r:embed="rId3" cstate="print"/>
          <a:srcRect/>
          <a:stretch>
            <a:fillRect/>
          </a:stretch>
        </p:blipFill>
        <p:spPr bwMode="auto">
          <a:xfrm>
            <a:off x="914400" y="0"/>
            <a:ext cx="3657600" cy="2286000"/>
          </a:xfrm>
          <a:prstGeom prst="rect">
            <a:avLst/>
          </a:prstGeom>
          <a:noFill/>
        </p:spPr>
      </p:pic>
      <p:pic>
        <p:nvPicPr>
          <p:cNvPr id="5" name="Picture 2" descr="C:\Users\user\Desktop\img_8003_ev_resize.JPG"/>
          <p:cNvPicPr>
            <a:picLocks noChangeAspect="1" noChangeArrowheads="1"/>
          </p:cNvPicPr>
          <p:nvPr/>
        </p:nvPicPr>
        <p:blipFill>
          <a:blip r:embed="rId4" cstate="print"/>
          <a:srcRect/>
          <a:stretch>
            <a:fillRect/>
          </a:stretch>
        </p:blipFill>
        <p:spPr bwMode="auto">
          <a:xfrm>
            <a:off x="4572000" y="0"/>
            <a:ext cx="3657600" cy="22860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2313</TotalTime>
  <Words>144</Words>
  <Application>Microsoft Office PowerPoint</Application>
  <PresentationFormat>On-screen Show (4:3)</PresentationFormat>
  <Paragraphs>51</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Trek</vt:lpstr>
      <vt:lpstr>CATECHETICAL TEXTBOOK SERIES OF THE SYRO - MALABAR CHURCH</vt:lpstr>
      <vt:lpstr>Lesson 15   Prayer: Conversation With God</vt:lpstr>
      <vt:lpstr>Slide 3</vt:lpstr>
      <vt:lpstr>Slide 4</vt:lpstr>
      <vt:lpstr>Slide 5</vt:lpstr>
      <vt:lpstr>Slide 6</vt:lpstr>
      <vt:lpstr>Slide 7</vt:lpstr>
      <vt:lpstr>Slide 8</vt:lpstr>
      <vt:lpstr>Slide 9</vt:lpstr>
      <vt:lpstr>Slide 10</vt:lpstr>
      <vt:lpstr>Slide 11</vt:lpstr>
      <vt:lpstr>Let us pray</vt:lpstr>
      <vt:lpstr>A Word of God to remember</vt:lpstr>
      <vt:lpstr>Let us read the Word of God with devotion</vt:lpstr>
      <vt:lpstr>My decision</vt:lpstr>
      <vt:lpstr>Activity</vt:lpstr>
      <vt:lpstr>Let us find out the answers</vt:lpstr>
      <vt:lpstr>Slide 18</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811</cp:revision>
  <dcterms:created xsi:type="dcterms:W3CDTF">2014-03-08T17:50:03Z</dcterms:created>
  <dcterms:modified xsi:type="dcterms:W3CDTF">2015-09-16T04:49:41Z</dcterms:modified>
</cp:coreProperties>
</file>